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handoutMasterIdLst>
    <p:handoutMasterId r:id="rId15"/>
  </p:handoutMasterIdLst>
  <p:sldIdLst>
    <p:sldId id="322" r:id="rId2"/>
    <p:sldId id="259" r:id="rId3"/>
    <p:sldId id="321" r:id="rId4"/>
    <p:sldId id="324" r:id="rId5"/>
    <p:sldId id="325" r:id="rId6"/>
    <p:sldId id="326" r:id="rId7"/>
    <p:sldId id="294" r:id="rId8"/>
    <p:sldId id="296" r:id="rId9"/>
    <p:sldId id="328" r:id="rId10"/>
    <p:sldId id="329" r:id="rId11"/>
    <p:sldId id="330" r:id="rId12"/>
    <p:sldId id="297" r:id="rId13"/>
  </p:sldIdLst>
  <p:sldSz cx="9144000" cy="6858000" type="screen4x3"/>
  <p:notesSz cx="6858000" cy="9144000"/>
  <p:embeddedFontLst>
    <p:embeddedFont>
      <p:font typeface="굴림체" panose="020B0609000101010101" pitchFamily="49" charset="-127"/>
      <p:regular r:id="rId16"/>
    </p:embeddedFont>
    <p:embeddedFont>
      <p:font typeface="맑은 고딕" panose="020B0503020000020004" pitchFamily="34" charset="-127"/>
      <p:regular r:id="rId17"/>
      <p:bold r:id="rId18"/>
    </p:embeddedFont>
    <p:embeddedFont>
      <p:font typeface="Calibri" panose="020F0502020204030204" pitchFamily="34" charset="0"/>
      <p:regular r:id="rId19"/>
      <p:bold r:id="rId20"/>
      <p:italic r:id="rId21"/>
      <p:boldItalic r:id="rId22"/>
    </p:embeddedFont>
    <p:embeddedFont>
      <p:font typeface="Calibri Light" panose="020F0302020204030204" pitchFamily="34" charset="0"/>
      <p:regular r:id="rId23"/>
      <p:italic r:id="rId24"/>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B40"/>
    <a:srgbClr val="F6943C"/>
    <a:srgbClr val="382829"/>
    <a:srgbClr val="FEFDF9"/>
    <a:srgbClr val="65717B"/>
    <a:srgbClr val="737EB9"/>
    <a:srgbClr val="EF8B3A"/>
    <a:srgbClr val="F3FAFD"/>
    <a:srgbClr val="292929"/>
    <a:srgbClr val="DA43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31" autoAdjust="0"/>
    <p:restoredTop sz="96292" autoAdjust="0"/>
  </p:normalViewPr>
  <p:slideViewPr>
    <p:cSldViewPr>
      <p:cViewPr varScale="1">
        <p:scale>
          <a:sx n="82" d="100"/>
          <a:sy n="82" d="100"/>
        </p:scale>
        <p:origin x="1733"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handoutMaster" Target="handoutMasters/handoutMaster1.xml"/><Relationship Id="rId23" Type="http://schemas.openxmlformats.org/officeDocument/2006/relationships/font" Target="fonts/font8.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7.fntdata"/><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2022-10-01</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2022-10-01</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2022-10-01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9" name="제목 1"/>
          <p:cNvSpPr>
            <a:spLocks noGrp="1"/>
          </p:cNvSpPr>
          <p:nvPr>
            <p:ph type="ctrTitle" hasCustomPrompt="1"/>
          </p:nvPr>
        </p:nvSpPr>
        <p:spPr>
          <a:xfrm>
            <a:off x="164902" y="476672"/>
            <a:ext cx="4623122" cy="1872208"/>
          </a:xfrm>
          <a:noFill/>
          <a:ln w="9525">
            <a:noFill/>
            <a:miter lim="800000"/>
            <a:headEnd/>
            <a:tailEnd/>
          </a:ln>
          <a:effectLst/>
        </p:spPr>
        <p:txBody>
          <a:bodyPr vert="horz" wrap="square" lIns="91440" tIns="45720" rIns="91440" bIns="45720" numCol="1" rtlCol="0" anchor="ctr"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5400" kern="1200" baseline="0" dirty="0">
                <a:solidFill>
                  <a:srgbClr val="FFBB40"/>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2022-10-01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2022-10-01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a:xfrm>
            <a:off x="831528" y="450478"/>
            <a:ext cx="7268864" cy="796908"/>
          </a:xfrm>
        </p:spPr>
        <p:txBody>
          <a:bodyPr vert="horz" lIns="91440" tIns="45720" rIns="91440" bIns="45720" rtlCol="0" anchor="ctr">
            <a:normAutofit/>
          </a:bodyPr>
          <a:lstStyle>
            <a:lvl1pPr algn="ctr" defTabSz="914400" rtl="0" eaLnBrk="1" latinLnBrk="1" hangingPunct="1">
              <a:spcBef>
                <a:spcPct val="0"/>
              </a:spcBef>
              <a:buNone/>
              <a:defRPr lang="ko-KR" altLang="en-US" sz="2500" b="1" kern="1200" baseline="0" dirty="0">
                <a:solidFill>
                  <a:srgbClr val="FFBB40"/>
                </a:solidFill>
                <a:effectLst/>
                <a:latin typeface="+mj-lt"/>
                <a:ea typeface="맑은 고딕"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p>
            <a:fld id="{ED3D6733-6F27-4404-AB51-585418F146E5}" type="datetimeFigureOut">
              <a:rPr lang="ko-KR" altLang="en-US" smtClean="0"/>
              <a:pPr/>
              <a:t>2022-10-01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831528" y="1439333"/>
            <a:ext cx="7268864" cy="4598811"/>
          </a:xfrm>
        </p:spPr>
        <p:txBody>
          <a:bodyPr>
            <a:normAutofit/>
          </a:bodyPr>
          <a:lstStyle>
            <a:lvl1pPr algn="ctr">
              <a:buNone/>
              <a:defRPr sz="1600" i="1" baseline="0">
                <a:solidFill>
                  <a:srgbClr val="382829"/>
                </a:solidFill>
                <a:latin typeface="+mj-lt"/>
                <a:ea typeface="맑은 고딕" pitchFamily="50" charset="-127"/>
              </a:defRPr>
            </a:lvl1pPr>
            <a:lvl2pPr algn="ctr">
              <a:buNone/>
              <a:defRPr sz="1600" i="1" baseline="0">
                <a:solidFill>
                  <a:srgbClr val="382829"/>
                </a:solidFill>
                <a:latin typeface="+mj-lt"/>
                <a:ea typeface="맑은 고딕" pitchFamily="50" charset="-127"/>
              </a:defRPr>
            </a:lvl2pPr>
            <a:lvl3pPr algn="ctr">
              <a:buNone/>
              <a:defRPr sz="1600" i="1" baseline="0">
                <a:solidFill>
                  <a:srgbClr val="382829"/>
                </a:solidFill>
                <a:latin typeface="+mj-lt"/>
                <a:ea typeface="맑은 고딕" pitchFamily="50" charset="-127"/>
              </a:defRPr>
            </a:lvl3pPr>
            <a:lvl4pPr algn="ctr">
              <a:buNone/>
              <a:defRPr sz="1600" i="1" baseline="0">
                <a:solidFill>
                  <a:srgbClr val="382829"/>
                </a:solidFill>
                <a:latin typeface="+mj-lt"/>
                <a:ea typeface="맑은 고딕" pitchFamily="50" charset="-127"/>
              </a:defRPr>
            </a:lvl4pPr>
            <a:lvl5pPr algn="ctr">
              <a:buNone/>
              <a:defRPr sz="1600" i="1" baseline="0">
                <a:solidFill>
                  <a:srgbClr val="382829"/>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6933" y="11584"/>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a:xfrm>
            <a:off x="457200" y="6500834"/>
            <a:ext cx="2133600" cy="220641"/>
          </a:xfrm>
        </p:spPr>
        <p:txBody>
          <a:bodyPr/>
          <a:lstStyle/>
          <a:p>
            <a:fld id="{ED3D6733-6F27-4404-AB51-585418F146E5}" type="datetimeFigureOut">
              <a:rPr lang="ko-KR" altLang="en-US" smtClean="0"/>
              <a:pPr/>
              <a:t>2022-10-01</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p>
            <a:fld id="{EE6BC638-39B7-4287-91A7-2A3DDA573295}" type="slidenum">
              <a:rPr lang="ko-KR" altLang="en-US" smtClean="0"/>
              <a:pPr/>
              <a:t>‹#›</a:t>
            </a:fld>
            <a:endParaRPr lang="ko-KR" altLang="en-US"/>
          </a:p>
        </p:txBody>
      </p:sp>
      <p:sp>
        <p:nvSpPr>
          <p:cNvPr id="8" name="제목 1"/>
          <p:cNvSpPr>
            <a:spLocks noGrp="1"/>
          </p:cNvSpPr>
          <p:nvPr>
            <p:ph type="title"/>
          </p:nvPr>
        </p:nvSpPr>
        <p:spPr>
          <a:xfrm>
            <a:off x="831528" y="450478"/>
            <a:ext cx="7268864" cy="796908"/>
          </a:xfrm>
        </p:spPr>
        <p:txBody>
          <a:bodyPr vert="horz" lIns="91440" tIns="45720" rIns="91440" bIns="45720" rtlCol="0" anchor="ctr">
            <a:normAutofit/>
          </a:bodyPr>
          <a:lstStyle>
            <a:lvl1pPr algn="ctr" defTabSz="914400" rtl="0" eaLnBrk="1" latinLnBrk="1" hangingPunct="1">
              <a:spcBef>
                <a:spcPct val="0"/>
              </a:spcBef>
              <a:buNone/>
              <a:defRPr lang="ko-KR" altLang="en-US" sz="2500" b="1" kern="1200" baseline="0" dirty="0">
                <a:solidFill>
                  <a:srgbClr val="FFBB40"/>
                </a:solidFill>
                <a:effectLst/>
                <a:latin typeface="+mj-lt"/>
                <a:ea typeface="맑은 고딕" pitchFamily="50" charset="-127"/>
                <a:cs typeface="+mj-cs"/>
              </a:defRPr>
            </a:lvl1pPr>
          </a:lstStyle>
          <a:p>
            <a:r>
              <a:rPr lang="ko-KR" altLang="en-US" dirty="0"/>
              <a:t>마스터 제목 스타일 편집</a:t>
            </a:r>
          </a:p>
        </p:txBody>
      </p:sp>
      <p:sp>
        <p:nvSpPr>
          <p:cNvPr id="9" name="내용 개체 틀 2"/>
          <p:cNvSpPr>
            <a:spLocks noGrp="1"/>
          </p:cNvSpPr>
          <p:nvPr>
            <p:ph idx="1"/>
          </p:nvPr>
        </p:nvSpPr>
        <p:spPr>
          <a:xfrm>
            <a:off x="831528" y="1439333"/>
            <a:ext cx="7268864" cy="4598811"/>
          </a:xfrm>
        </p:spPr>
        <p:txBody>
          <a:bodyPr>
            <a:normAutofit/>
          </a:bodyPr>
          <a:lstStyle>
            <a:lvl1pPr algn="ctr">
              <a:buNone/>
              <a:defRPr sz="1600" i="1" baseline="0">
                <a:solidFill>
                  <a:srgbClr val="382829"/>
                </a:solidFill>
                <a:latin typeface="+mj-lt"/>
                <a:ea typeface="맑은 고딕" pitchFamily="50" charset="-127"/>
              </a:defRPr>
            </a:lvl1pPr>
            <a:lvl2pPr algn="ctr">
              <a:buNone/>
              <a:defRPr sz="1600" i="1" baseline="0">
                <a:solidFill>
                  <a:srgbClr val="382829"/>
                </a:solidFill>
                <a:latin typeface="+mj-lt"/>
                <a:ea typeface="맑은 고딕" pitchFamily="50" charset="-127"/>
              </a:defRPr>
            </a:lvl2pPr>
            <a:lvl3pPr algn="ctr">
              <a:buNone/>
              <a:defRPr sz="1600" i="1" baseline="0">
                <a:solidFill>
                  <a:srgbClr val="382829"/>
                </a:solidFill>
                <a:latin typeface="+mj-lt"/>
                <a:ea typeface="맑은 고딕" pitchFamily="50" charset="-127"/>
              </a:defRPr>
            </a:lvl3pPr>
            <a:lvl4pPr algn="ctr">
              <a:buNone/>
              <a:defRPr sz="1600" i="1" baseline="0">
                <a:solidFill>
                  <a:srgbClr val="382829"/>
                </a:solidFill>
                <a:latin typeface="+mj-lt"/>
                <a:ea typeface="맑은 고딕" pitchFamily="50" charset="-127"/>
              </a:defRPr>
            </a:lvl4pPr>
            <a:lvl5pPr algn="ctr">
              <a:buNone/>
              <a:defRPr sz="1600" i="1" baseline="0">
                <a:solidFill>
                  <a:srgbClr val="382829"/>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2022-10-01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0" y="2420888"/>
            <a:ext cx="9144000" cy="1321940"/>
          </a:xfrm>
          <a:noFill/>
          <a:ln w="9525">
            <a:noFill/>
            <a:miter lim="800000"/>
            <a:headEnd/>
            <a:tailEnd/>
          </a:ln>
          <a:effectLst/>
        </p:spPr>
        <p:txBody>
          <a:bodyPr vert="horz" wrap="square" lIns="91440" tIns="45720" rIns="91440" bIns="45720" numCol="1" rtlCol="0" anchor="ctr"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rgbClr val="FFBB40"/>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2022-10-01</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51122" y="980728"/>
            <a:ext cx="4623122" cy="1872208"/>
          </a:xfrm>
        </p:spPr>
        <p:txBody>
          <a:bodyPr/>
          <a:lstStyle/>
          <a:p>
            <a:pPr algn="ctr"/>
            <a:r>
              <a:rPr lang="en-US" altLang="ko-KR" dirty="0">
                <a:solidFill>
                  <a:srgbClr val="F6943C"/>
                </a:solidFill>
              </a:rPr>
              <a:t>Food Ordering</a:t>
            </a:r>
            <a:r>
              <a:rPr lang="en-US" altLang="ko-KR" dirty="0"/>
              <a:t> System</a:t>
            </a:r>
            <a:br>
              <a:rPr lang="en-US" altLang="ko-KR" dirty="0"/>
            </a:br>
            <a:r>
              <a:rPr lang="en-US" altLang="ko-KR" dirty="0"/>
              <a:t>	</a:t>
            </a:r>
            <a:endParaRPr lang="ko-KR" altLang="en-US" b="1" dirty="0"/>
          </a:p>
        </p:txBody>
      </p:sp>
      <p:sp>
        <p:nvSpPr>
          <p:cNvPr id="2" name="TextBox 1">
            <a:extLst>
              <a:ext uri="{FF2B5EF4-FFF2-40B4-BE49-F238E27FC236}">
                <a16:creationId xmlns:a16="http://schemas.microsoft.com/office/drawing/2014/main" id="{5EDBCD86-B01F-4086-A8A2-6B4EFA3A50F1}"/>
              </a:ext>
            </a:extLst>
          </p:cNvPr>
          <p:cNvSpPr txBox="1"/>
          <p:nvPr/>
        </p:nvSpPr>
        <p:spPr>
          <a:xfrm>
            <a:off x="1331640" y="2852936"/>
            <a:ext cx="1800200" cy="707886"/>
          </a:xfrm>
          <a:prstGeom prst="rect">
            <a:avLst/>
          </a:prstGeom>
          <a:noFill/>
        </p:spPr>
        <p:txBody>
          <a:bodyPr wrap="square" rtlCol="0">
            <a:spAutoFit/>
          </a:bodyPr>
          <a:lstStyle/>
          <a:p>
            <a:r>
              <a:rPr lang="en-US" sz="2000" b="1" dirty="0">
                <a:solidFill>
                  <a:schemeClr val="tx1">
                    <a:lumMod val="95000"/>
                    <a:lumOff val="5000"/>
                  </a:schemeClr>
                </a:solidFill>
              </a:rPr>
              <a:t>Data Structures &amp; Algorithms</a:t>
            </a:r>
            <a:endParaRPr lang="en-US" b="1" dirty="0">
              <a:solidFill>
                <a:schemeClr val="tx1">
                  <a:lumMod val="95000"/>
                  <a:lumOff val="5000"/>
                </a:schemeClr>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7CB26-C227-4557-892F-6E74AE2571AB}"/>
              </a:ext>
            </a:extLst>
          </p:cNvPr>
          <p:cNvSpPr>
            <a:spLocks noGrp="1"/>
          </p:cNvSpPr>
          <p:nvPr>
            <p:ph type="title"/>
          </p:nvPr>
        </p:nvSpPr>
        <p:spPr/>
        <p:txBody>
          <a:bodyPr/>
          <a:lstStyle/>
          <a:p>
            <a:r>
              <a:rPr lang="en-US" altLang="ko-KR" dirty="0">
                <a:solidFill>
                  <a:schemeClr val="bg1"/>
                </a:solidFill>
              </a:rPr>
              <a:t>CO</a:t>
            </a:r>
            <a:r>
              <a:rPr lang="en-US" altLang="ko-KR" dirty="0"/>
              <a:t>DE</a:t>
            </a:r>
            <a:endParaRPr lang="en-US" dirty="0"/>
          </a:p>
        </p:txBody>
      </p:sp>
      <p:sp>
        <p:nvSpPr>
          <p:cNvPr id="3" name="Content Placeholder 2">
            <a:extLst>
              <a:ext uri="{FF2B5EF4-FFF2-40B4-BE49-F238E27FC236}">
                <a16:creationId xmlns:a16="http://schemas.microsoft.com/office/drawing/2014/main" id="{3C97968E-9DD6-45B2-9B01-A9CB8106B3FF}"/>
              </a:ext>
            </a:extLst>
          </p:cNvPr>
          <p:cNvSpPr>
            <a:spLocks noGrp="1"/>
          </p:cNvSpPr>
          <p:nvPr>
            <p:ph idx="1"/>
          </p:nvPr>
        </p:nvSpPr>
        <p:spPr/>
        <p:txBody>
          <a:bodyPr/>
          <a:lstStyle/>
          <a:p>
            <a:endParaRPr lang="en-US" dirty="0"/>
          </a:p>
          <a:p>
            <a:endParaRPr lang="en-US" dirty="0"/>
          </a:p>
          <a:p>
            <a:r>
              <a:rPr lang="en-US" dirty="0"/>
              <a:t>Instead of using deque function I have defined a new function name ret</a:t>
            </a:r>
          </a:p>
          <a:p>
            <a:r>
              <a:rPr lang="en-US" dirty="0"/>
              <a:t>that returns us the value at the specific index.</a:t>
            </a:r>
          </a:p>
          <a:p>
            <a:r>
              <a:rPr lang="en-US" dirty="0"/>
              <a:t>So, I print that value in the payment function in FIFO order the food that is ordered </a:t>
            </a:r>
          </a:p>
          <a:p>
            <a:r>
              <a:rPr lang="en-US" dirty="0"/>
              <a:t>first will be at the bottom of the payment receipt and later at top of the first order.</a:t>
            </a:r>
          </a:p>
          <a:p>
            <a:endParaRPr lang="en-US" dirty="0"/>
          </a:p>
          <a:p>
            <a:r>
              <a:rPr lang="en-US" dirty="0"/>
              <a:t>Thus, the last serial number is the first order that is placed, and the 1 serial number is </a:t>
            </a:r>
          </a:p>
          <a:p>
            <a:r>
              <a:rPr lang="en-US" dirty="0"/>
              <a:t>the last order placed in queue.</a:t>
            </a:r>
          </a:p>
        </p:txBody>
      </p:sp>
      <p:pic>
        <p:nvPicPr>
          <p:cNvPr id="5" name="Picture 4">
            <a:extLst>
              <a:ext uri="{FF2B5EF4-FFF2-40B4-BE49-F238E27FC236}">
                <a16:creationId xmlns:a16="http://schemas.microsoft.com/office/drawing/2014/main" id="{A0BB5B03-76AB-4FE6-A271-00973851B31D}"/>
              </a:ext>
            </a:extLst>
          </p:cNvPr>
          <p:cNvPicPr>
            <a:picLocks noChangeAspect="1"/>
          </p:cNvPicPr>
          <p:nvPr/>
        </p:nvPicPr>
        <p:blipFill>
          <a:blip r:embed="rId2"/>
          <a:stretch>
            <a:fillRect/>
          </a:stretch>
        </p:blipFill>
        <p:spPr>
          <a:xfrm>
            <a:off x="869008" y="4221088"/>
            <a:ext cx="7193903" cy="936104"/>
          </a:xfrm>
          <a:prstGeom prst="rect">
            <a:avLst/>
          </a:prstGeom>
        </p:spPr>
      </p:pic>
    </p:spTree>
    <p:extLst>
      <p:ext uri="{BB962C8B-B14F-4D97-AF65-F5344CB8AC3E}">
        <p14:creationId xmlns:p14="http://schemas.microsoft.com/office/powerpoint/2010/main" val="806768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18A45-5E21-453D-BC26-F00349F786DB}"/>
              </a:ext>
            </a:extLst>
          </p:cNvPr>
          <p:cNvSpPr>
            <a:spLocks noGrp="1"/>
          </p:cNvSpPr>
          <p:nvPr>
            <p:ph type="title"/>
          </p:nvPr>
        </p:nvSpPr>
        <p:spPr/>
        <p:txBody>
          <a:bodyPr/>
          <a:lstStyle/>
          <a:p>
            <a:r>
              <a:rPr lang="en-US" dirty="0"/>
              <a:t>FUTURE IMPROVEMENTS</a:t>
            </a:r>
          </a:p>
        </p:txBody>
      </p:sp>
      <p:sp>
        <p:nvSpPr>
          <p:cNvPr id="3" name="Content Placeholder 2">
            <a:extLst>
              <a:ext uri="{FF2B5EF4-FFF2-40B4-BE49-F238E27FC236}">
                <a16:creationId xmlns:a16="http://schemas.microsoft.com/office/drawing/2014/main" id="{09BD3D33-758B-4E78-9C60-4660CD1E6E49}"/>
              </a:ext>
            </a:extLst>
          </p:cNvPr>
          <p:cNvSpPr>
            <a:spLocks noGrp="1"/>
          </p:cNvSpPr>
          <p:nvPr>
            <p:ph idx="1"/>
          </p:nvPr>
        </p:nvSpPr>
        <p:spPr/>
        <p:txBody>
          <a:bodyPr/>
          <a:lstStyle/>
          <a:p>
            <a:endParaRPr lang="en-US" dirty="0"/>
          </a:p>
          <a:p>
            <a:r>
              <a:rPr lang="en-US" dirty="0"/>
              <a:t>As now the project is based on just system.</a:t>
            </a:r>
          </a:p>
          <a:p>
            <a:r>
              <a:rPr lang="en-US" dirty="0"/>
              <a:t> </a:t>
            </a:r>
          </a:p>
          <a:p>
            <a:r>
              <a:rPr lang="en-US" dirty="0"/>
              <a:t>In future I can make or switch this system into an application and website.</a:t>
            </a:r>
          </a:p>
          <a:p>
            <a:r>
              <a:rPr lang="en-US" dirty="0"/>
              <a:t>The application will be of the respective food shop that can be downloaded by the</a:t>
            </a:r>
          </a:p>
          <a:p>
            <a:r>
              <a:rPr lang="en-US" dirty="0"/>
              <a:t>users and they then can easily order food</a:t>
            </a:r>
          </a:p>
          <a:p>
            <a:r>
              <a:rPr lang="en-US" dirty="0"/>
              <a:t>from the application of the respective food shops.</a:t>
            </a:r>
          </a:p>
          <a:p>
            <a:pPr algn="l"/>
            <a:endParaRPr lang="en-US" dirty="0"/>
          </a:p>
          <a:p>
            <a:pPr algn="l"/>
            <a:r>
              <a:rPr lang="en-US" dirty="0"/>
              <a:t>Some of the future improvements include:</a:t>
            </a:r>
          </a:p>
          <a:p>
            <a:pPr>
              <a:buFont typeface="Wingdings" panose="05000000000000000000" pitchFamily="2" charset="2"/>
              <a:buChar char="§"/>
            </a:pPr>
            <a:r>
              <a:rPr lang="en-US" dirty="0"/>
              <a:t>Visual graphical order status bar</a:t>
            </a:r>
          </a:p>
          <a:p>
            <a:pPr>
              <a:buFont typeface="Wingdings" panose="05000000000000000000" pitchFamily="2" charset="2"/>
              <a:buChar char="§"/>
            </a:pPr>
            <a:r>
              <a:rPr lang="en-US" dirty="0"/>
              <a:t>Delivery options</a:t>
            </a:r>
          </a:p>
          <a:p>
            <a:pPr>
              <a:buFont typeface="Wingdings" panose="05000000000000000000" pitchFamily="2" charset="2"/>
              <a:buChar char="§"/>
            </a:pPr>
            <a:r>
              <a:rPr lang="en-US" dirty="0"/>
              <a:t>Payment options via credit card, gift cards etc.,.</a:t>
            </a:r>
          </a:p>
          <a:p>
            <a:pPr>
              <a:buFont typeface="Wingdings" panose="05000000000000000000" pitchFamily="2" charset="2"/>
              <a:buChar char="§"/>
            </a:pPr>
            <a:r>
              <a:rPr lang="en-US" dirty="0"/>
              <a:t>Restaurant Locator</a:t>
            </a:r>
          </a:p>
          <a:p>
            <a:pPr>
              <a:buFont typeface="Wingdings" panose="05000000000000000000" pitchFamily="2" charset="2"/>
              <a:buChar char="§"/>
            </a:pPr>
            <a:r>
              <a:rPr lang="en-US" dirty="0"/>
              <a:t>Website for online ordering </a:t>
            </a:r>
          </a:p>
        </p:txBody>
      </p:sp>
    </p:spTree>
    <p:extLst>
      <p:ext uri="{BB962C8B-B14F-4D97-AF65-F5344CB8AC3E}">
        <p14:creationId xmlns:p14="http://schemas.microsoft.com/office/powerpoint/2010/main" val="3362207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dirty="0"/>
              <a:t>THANK </a:t>
            </a:r>
            <a:r>
              <a:rPr lang="en-US" altLang="ko-KR" dirty="0">
                <a:solidFill>
                  <a:srgbClr val="F6943C"/>
                </a:solidFill>
              </a:rPr>
              <a:t>YOU!</a:t>
            </a:r>
            <a:endParaRPr lang="ko-KR" altLang="en-US" dirty="0">
              <a:solidFill>
                <a:srgbClr val="F6943C"/>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899592" y="493764"/>
            <a:ext cx="2592288" cy="461665"/>
          </a:xfrm>
          <a:prstGeom prst="rect">
            <a:avLst/>
          </a:prstGeom>
          <a:noFill/>
        </p:spPr>
        <p:txBody>
          <a:bodyPr wrap="square" rtlCol="0">
            <a:spAutoFit/>
          </a:bodyPr>
          <a:lstStyle/>
          <a:p>
            <a:pPr algn="ctr"/>
            <a:r>
              <a:rPr lang="en-US" altLang="ko-KR" sz="2400" b="1" dirty="0">
                <a:solidFill>
                  <a:schemeClr val="bg1"/>
                </a:solidFill>
                <a:latin typeface="+mj-lt"/>
                <a:ea typeface="맑은 고딕" pitchFamily="50" charset="-127"/>
              </a:rPr>
              <a:t>CONTENTS</a:t>
            </a:r>
            <a:endParaRPr lang="ko-KR" altLang="en-US" sz="2400" b="1" dirty="0">
              <a:solidFill>
                <a:schemeClr val="bg1"/>
              </a:solidFill>
              <a:latin typeface="+mj-lt"/>
              <a:ea typeface="맑은 고딕" pitchFamily="50" charset="-127"/>
            </a:endParaRPr>
          </a:p>
        </p:txBody>
      </p:sp>
      <p:grpSp>
        <p:nvGrpSpPr>
          <p:cNvPr id="2" name="그룹 1"/>
          <p:cNvGrpSpPr/>
          <p:nvPr/>
        </p:nvGrpSpPr>
        <p:grpSpPr>
          <a:xfrm>
            <a:off x="611560" y="1556792"/>
            <a:ext cx="3528392" cy="630149"/>
            <a:chOff x="611560" y="1556792"/>
            <a:chExt cx="3852292" cy="630149"/>
          </a:xfrm>
        </p:grpSpPr>
        <p:sp>
          <p:nvSpPr>
            <p:cNvPr id="34" name="Text Box 5"/>
            <p:cNvSpPr txBox="1">
              <a:spLocks noChangeArrowheads="1"/>
            </p:cNvSpPr>
            <p:nvPr/>
          </p:nvSpPr>
          <p:spPr bwMode="auto">
            <a:xfrm>
              <a:off x="1295203" y="1556792"/>
              <a:ext cx="2952750" cy="369332"/>
            </a:xfrm>
            <a:prstGeom prst="rect">
              <a:avLst/>
            </a:prstGeom>
            <a:noFill/>
            <a:ln w="9525">
              <a:noFill/>
              <a:miter lim="800000"/>
              <a:headEnd/>
              <a:tailEnd/>
            </a:ln>
          </p:spPr>
          <p:txBody>
            <a:bodyPr>
              <a:spAutoFit/>
            </a:bodyPr>
            <a:lstStyle/>
            <a:p>
              <a:pPr>
                <a:defRPr/>
              </a:pPr>
              <a:r>
                <a:rPr lang="en-US" altLang="ko-KR" b="1" dirty="0">
                  <a:solidFill>
                    <a:schemeClr val="bg1"/>
                  </a:solidFill>
                  <a:latin typeface="+mj-lt"/>
                  <a:ea typeface="맑은 고딕" pitchFamily="50" charset="-127"/>
                </a:rPr>
                <a:t>Introduction</a:t>
              </a:r>
              <a:endParaRPr lang="en-US" altLang="ko-KR" sz="1400" b="1" dirty="0">
                <a:solidFill>
                  <a:schemeClr val="bg1"/>
                </a:solidFill>
                <a:latin typeface="+mj-lt"/>
                <a:ea typeface="맑은 고딕" pitchFamily="50" charset="-127"/>
              </a:endParaRPr>
            </a:p>
          </p:txBody>
        </p:sp>
        <p:sp>
          <p:nvSpPr>
            <p:cNvPr id="50" name="Text Box 11"/>
            <p:cNvSpPr txBox="1">
              <a:spLocks noChangeArrowheads="1"/>
            </p:cNvSpPr>
            <p:nvPr/>
          </p:nvSpPr>
          <p:spPr bwMode="auto">
            <a:xfrm>
              <a:off x="1295203" y="1884531"/>
              <a:ext cx="3168649" cy="246221"/>
            </a:xfrm>
            <a:prstGeom prst="rect">
              <a:avLst/>
            </a:prstGeom>
            <a:noFill/>
            <a:ln w="9525">
              <a:noFill/>
              <a:miter lim="800000"/>
              <a:headEnd/>
              <a:tailEnd/>
            </a:ln>
            <a:effectLst/>
          </p:spPr>
          <p:txBody>
            <a:bodyPr anchor="ctr">
              <a:spAutoFit/>
            </a:bodyPr>
            <a:lstStyle/>
            <a:p>
              <a:pPr>
                <a:lnSpc>
                  <a:spcPts val="1200"/>
                </a:lnSpc>
                <a:defRPr/>
              </a:pPr>
              <a:r>
                <a:rPr lang="en-US" altLang="ko-KR" sz="1200" dirty="0">
                  <a:solidFill>
                    <a:schemeClr val="bg1"/>
                  </a:solidFill>
                  <a:latin typeface="+mj-lt"/>
                  <a:ea typeface="맑은 고딕" pitchFamily="50" charset="-127"/>
                  <a:cs typeface="굴림" pitchFamily="50" charset="-127"/>
                </a:rPr>
                <a:t>About the project</a:t>
              </a:r>
              <a:endParaRPr lang="en-US" altLang="ko-KR" sz="1100" dirty="0">
                <a:solidFill>
                  <a:schemeClr val="bg1"/>
                </a:solidFill>
                <a:latin typeface="+mj-lt"/>
                <a:ea typeface="맑은 고딕" pitchFamily="50" charset="-127"/>
                <a:cs typeface="굴림" pitchFamily="50" charset="-127"/>
              </a:endParaRPr>
            </a:p>
          </p:txBody>
        </p:sp>
        <p:sp>
          <p:nvSpPr>
            <p:cNvPr id="51" name="TextBox 13"/>
            <p:cNvSpPr txBox="1">
              <a:spLocks noChangeArrowheads="1"/>
            </p:cNvSpPr>
            <p:nvPr/>
          </p:nvSpPr>
          <p:spPr bwMode="auto">
            <a:xfrm>
              <a:off x="611560" y="1564730"/>
              <a:ext cx="508473" cy="477054"/>
            </a:xfrm>
            <a:prstGeom prst="rect">
              <a:avLst/>
            </a:prstGeom>
            <a:noFill/>
            <a:ln w="9525">
              <a:noFill/>
              <a:miter lim="800000"/>
              <a:headEnd/>
              <a:tailEnd/>
            </a:ln>
          </p:spPr>
          <p:txBody>
            <a:bodyPr wrap="none">
              <a:spAutoFit/>
            </a:bodyPr>
            <a:lstStyle/>
            <a:p>
              <a:r>
                <a:rPr lang="en-US" altLang="ko-KR" sz="2500" b="1" dirty="0">
                  <a:solidFill>
                    <a:srgbClr val="F6943C"/>
                  </a:solidFill>
                  <a:latin typeface="+mj-lt"/>
                  <a:ea typeface="맑은 고딕" pitchFamily="50" charset="-127"/>
                </a:rPr>
                <a:t>01</a:t>
              </a:r>
              <a:endParaRPr lang="ko-KR" altLang="en-US" sz="2500" b="1" dirty="0">
                <a:solidFill>
                  <a:srgbClr val="F6943C"/>
                </a:solidFill>
                <a:latin typeface="+mj-lt"/>
                <a:ea typeface="맑은 고딕" pitchFamily="50" charset="-127"/>
              </a:endParaRPr>
            </a:p>
          </p:txBody>
        </p:sp>
        <p:cxnSp>
          <p:nvCxnSpPr>
            <p:cNvPr id="30" name="직선 연결선 2"/>
            <p:cNvCxnSpPr/>
            <p:nvPr/>
          </p:nvCxnSpPr>
          <p:spPr>
            <a:xfrm>
              <a:off x="1295202" y="1685082"/>
              <a:ext cx="0" cy="501859"/>
            </a:xfrm>
            <a:prstGeom prst="line">
              <a:avLst/>
            </a:prstGeom>
            <a:ln w="38100">
              <a:solidFill>
                <a:srgbClr val="FFBB40"/>
              </a:solidFill>
              <a:prstDash val="sysDot"/>
            </a:ln>
          </p:spPr>
          <p:style>
            <a:lnRef idx="1">
              <a:schemeClr val="accent1"/>
            </a:lnRef>
            <a:fillRef idx="0">
              <a:schemeClr val="accent1"/>
            </a:fillRef>
            <a:effectRef idx="0">
              <a:schemeClr val="accent1"/>
            </a:effectRef>
            <a:fontRef idx="minor">
              <a:schemeClr val="tx1"/>
            </a:fontRef>
          </p:style>
        </p:cxnSp>
      </p:grpSp>
      <p:grpSp>
        <p:nvGrpSpPr>
          <p:cNvPr id="3" name="그룹 2"/>
          <p:cNvGrpSpPr/>
          <p:nvPr/>
        </p:nvGrpSpPr>
        <p:grpSpPr>
          <a:xfrm>
            <a:off x="611560" y="2427747"/>
            <a:ext cx="3528392" cy="612651"/>
            <a:chOff x="611560" y="2427747"/>
            <a:chExt cx="3852292" cy="612651"/>
          </a:xfrm>
        </p:grpSpPr>
        <p:sp>
          <p:nvSpPr>
            <p:cNvPr id="55" name="Text Box 5"/>
            <p:cNvSpPr txBox="1">
              <a:spLocks noChangeArrowheads="1"/>
            </p:cNvSpPr>
            <p:nvPr/>
          </p:nvSpPr>
          <p:spPr bwMode="auto">
            <a:xfrm>
              <a:off x="1295203" y="2427747"/>
              <a:ext cx="2952750" cy="369332"/>
            </a:xfrm>
            <a:prstGeom prst="rect">
              <a:avLst/>
            </a:prstGeom>
            <a:noFill/>
            <a:ln w="9525">
              <a:noFill/>
              <a:miter lim="800000"/>
              <a:headEnd/>
              <a:tailEnd/>
            </a:ln>
          </p:spPr>
          <p:txBody>
            <a:bodyPr>
              <a:spAutoFit/>
            </a:bodyPr>
            <a:lstStyle/>
            <a:p>
              <a:pPr>
                <a:defRPr/>
              </a:pPr>
              <a:r>
                <a:rPr lang="en-US" altLang="ko-KR" b="1" dirty="0">
                  <a:solidFill>
                    <a:schemeClr val="bg1"/>
                  </a:solidFill>
                  <a:latin typeface="+mj-lt"/>
                  <a:ea typeface="맑은 고딕" pitchFamily="50" charset="-127"/>
                </a:rPr>
                <a:t>Implementation</a:t>
              </a:r>
              <a:endParaRPr lang="en-US" altLang="ko-KR" sz="1400" b="1" dirty="0">
                <a:solidFill>
                  <a:schemeClr val="bg1"/>
                </a:solidFill>
                <a:latin typeface="+mj-lt"/>
                <a:ea typeface="맑은 고딕" pitchFamily="50" charset="-127"/>
              </a:endParaRPr>
            </a:p>
          </p:txBody>
        </p:sp>
        <p:sp>
          <p:nvSpPr>
            <p:cNvPr id="56" name="Text Box 11"/>
            <p:cNvSpPr txBox="1">
              <a:spLocks noChangeArrowheads="1"/>
            </p:cNvSpPr>
            <p:nvPr/>
          </p:nvSpPr>
          <p:spPr bwMode="auto">
            <a:xfrm>
              <a:off x="1295203" y="2755486"/>
              <a:ext cx="3168649" cy="246221"/>
            </a:xfrm>
            <a:prstGeom prst="rect">
              <a:avLst/>
            </a:prstGeom>
            <a:noFill/>
            <a:ln w="9525">
              <a:noFill/>
              <a:miter lim="800000"/>
              <a:headEnd/>
              <a:tailEnd/>
            </a:ln>
            <a:effectLst/>
          </p:spPr>
          <p:txBody>
            <a:bodyPr anchor="ctr">
              <a:spAutoFit/>
            </a:bodyPr>
            <a:lstStyle/>
            <a:p>
              <a:pPr>
                <a:lnSpc>
                  <a:spcPts val="1200"/>
                </a:lnSpc>
                <a:defRPr/>
              </a:pPr>
              <a:r>
                <a:rPr lang="en-US" altLang="ko-KR" sz="1100" dirty="0">
                  <a:solidFill>
                    <a:schemeClr val="bg1"/>
                  </a:solidFill>
                  <a:latin typeface="+mj-lt"/>
                  <a:ea typeface="맑은 고딕" pitchFamily="50" charset="-127"/>
                  <a:cs typeface="굴림" pitchFamily="50" charset="-127"/>
                </a:rPr>
                <a:t>Data Structure &amp; Methodology</a:t>
              </a:r>
            </a:p>
          </p:txBody>
        </p:sp>
        <p:sp>
          <p:nvSpPr>
            <p:cNvPr id="57" name="TextBox 13"/>
            <p:cNvSpPr txBox="1">
              <a:spLocks noChangeArrowheads="1"/>
            </p:cNvSpPr>
            <p:nvPr/>
          </p:nvSpPr>
          <p:spPr bwMode="auto">
            <a:xfrm>
              <a:off x="611560" y="2435685"/>
              <a:ext cx="508473" cy="477054"/>
            </a:xfrm>
            <a:prstGeom prst="rect">
              <a:avLst/>
            </a:prstGeom>
            <a:noFill/>
            <a:ln w="9525">
              <a:noFill/>
              <a:miter lim="800000"/>
              <a:headEnd/>
              <a:tailEnd/>
            </a:ln>
          </p:spPr>
          <p:txBody>
            <a:bodyPr wrap="none">
              <a:spAutoFit/>
            </a:bodyPr>
            <a:lstStyle/>
            <a:p>
              <a:r>
                <a:rPr lang="en-US" altLang="ko-KR" sz="2500" b="1" dirty="0">
                  <a:solidFill>
                    <a:srgbClr val="FFBB40"/>
                  </a:solidFill>
                  <a:latin typeface="+mj-lt"/>
                  <a:ea typeface="맑은 고딕" pitchFamily="50" charset="-127"/>
                </a:rPr>
                <a:t>02</a:t>
              </a:r>
              <a:endParaRPr lang="ko-KR" altLang="en-US" sz="2500" b="1" dirty="0">
                <a:solidFill>
                  <a:srgbClr val="FFBB40"/>
                </a:solidFill>
                <a:latin typeface="+mj-lt"/>
                <a:ea typeface="맑은 고딕" pitchFamily="50" charset="-127"/>
              </a:endParaRPr>
            </a:p>
          </p:txBody>
        </p:sp>
        <p:cxnSp>
          <p:nvCxnSpPr>
            <p:cNvPr id="54" name="직선 연결선 53"/>
            <p:cNvCxnSpPr/>
            <p:nvPr/>
          </p:nvCxnSpPr>
          <p:spPr>
            <a:xfrm>
              <a:off x="1295202" y="2538539"/>
              <a:ext cx="0" cy="501859"/>
            </a:xfrm>
            <a:prstGeom prst="line">
              <a:avLst/>
            </a:prstGeom>
            <a:ln w="38100">
              <a:solidFill>
                <a:srgbClr val="FFBB40"/>
              </a:solidFill>
              <a:prstDash val="sysDot"/>
            </a:ln>
          </p:spPr>
          <p:style>
            <a:lnRef idx="1">
              <a:schemeClr val="accent1"/>
            </a:lnRef>
            <a:fillRef idx="0">
              <a:schemeClr val="accent1"/>
            </a:fillRef>
            <a:effectRef idx="0">
              <a:schemeClr val="accent1"/>
            </a:effectRef>
            <a:fontRef idx="minor">
              <a:schemeClr val="tx1"/>
            </a:fontRef>
          </p:style>
        </p:cxnSp>
      </p:grpSp>
      <p:grpSp>
        <p:nvGrpSpPr>
          <p:cNvPr id="4" name="그룹 3"/>
          <p:cNvGrpSpPr/>
          <p:nvPr/>
        </p:nvGrpSpPr>
        <p:grpSpPr>
          <a:xfrm>
            <a:off x="611560" y="3298702"/>
            <a:ext cx="3528392" cy="575199"/>
            <a:chOff x="611560" y="3298702"/>
            <a:chExt cx="3852292" cy="575199"/>
          </a:xfrm>
        </p:grpSpPr>
        <p:sp>
          <p:nvSpPr>
            <p:cNvPr id="61" name="Text Box 5"/>
            <p:cNvSpPr txBox="1">
              <a:spLocks noChangeArrowheads="1"/>
            </p:cNvSpPr>
            <p:nvPr/>
          </p:nvSpPr>
          <p:spPr bwMode="auto">
            <a:xfrm>
              <a:off x="1295203" y="3298702"/>
              <a:ext cx="2952750" cy="338554"/>
            </a:xfrm>
            <a:prstGeom prst="rect">
              <a:avLst/>
            </a:prstGeom>
            <a:noFill/>
            <a:ln w="9525">
              <a:noFill/>
              <a:miter lim="800000"/>
              <a:headEnd/>
              <a:tailEnd/>
            </a:ln>
          </p:spPr>
          <p:txBody>
            <a:bodyPr>
              <a:spAutoFit/>
            </a:bodyPr>
            <a:lstStyle/>
            <a:p>
              <a:pPr>
                <a:defRPr/>
              </a:pPr>
              <a:r>
                <a:rPr lang="en-US" altLang="ko-KR" sz="1600" b="1" dirty="0">
                  <a:solidFill>
                    <a:schemeClr val="bg1"/>
                  </a:solidFill>
                  <a:latin typeface="+mj-lt"/>
                  <a:ea typeface="맑은 고딕" pitchFamily="50" charset="-127"/>
                </a:rPr>
                <a:t>Applications</a:t>
              </a:r>
              <a:endParaRPr lang="en-US" altLang="ko-KR" sz="1500" b="1" dirty="0">
                <a:solidFill>
                  <a:schemeClr val="bg1"/>
                </a:solidFill>
                <a:latin typeface="+mj-lt"/>
                <a:ea typeface="맑은 고딕" pitchFamily="50" charset="-127"/>
              </a:endParaRPr>
            </a:p>
          </p:txBody>
        </p:sp>
        <p:sp>
          <p:nvSpPr>
            <p:cNvPr id="62" name="Text Box 11"/>
            <p:cNvSpPr txBox="1">
              <a:spLocks noChangeArrowheads="1"/>
            </p:cNvSpPr>
            <p:nvPr/>
          </p:nvSpPr>
          <p:spPr bwMode="auto">
            <a:xfrm>
              <a:off x="1295203" y="3626441"/>
              <a:ext cx="3168649" cy="246221"/>
            </a:xfrm>
            <a:prstGeom prst="rect">
              <a:avLst/>
            </a:prstGeom>
            <a:noFill/>
            <a:ln w="9525">
              <a:noFill/>
              <a:miter lim="800000"/>
              <a:headEnd/>
              <a:tailEnd/>
            </a:ln>
            <a:effectLst/>
          </p:spPr>
          <p:txBody>
            <a:bodyPr anchor="ctr">
              <a:spAutoFit/>
            </a:bodyPr>
            <a:lstStyle/>
            <a:p>
              <a:pPr>
                <a:lnSpc>
                  <a:spcPts val="1200"/>
                </a:lnSpc>
                <a:defRPr/>
              </a:pPr>
              <a:r>
                <a:rPr lang="en-US" altLang="ko-KR" sz="1100" dirty="0">
                  <a:solidFill>
                    <a:schemeClr val="bg1"/>
                  </a:solidFill>
                  <a:latin typeface="+mj-lt"/>
                  <a:ea typeface="맑은 고딕" pitchFamily="50" charset="-127"/>
                  <a:cs typeface="굴림" pitchFamily="50" charset="-127"/>
                </a:rPr>
                <a:t>Where it can be used</a:t>
              </a:r>
            </a:p>
          </p:txBody>
        </p:sp>
        <p:sp>
          <p:nvSpPr>
            <p:cNvPr id="63" name="TextBox 13"/>
            <p:cNvSpPr txBox="1">
              <a:spLocks noChangeArrowheads="1"/>
            </p:cNvSpPr>
            <p:nvPr/>
          </p:nvSpPr>
          <p:spPr bwMode="auto">
            <a:xfrm>
              <a:off x="611560" y="3306640"/>
              <a:ext cx="508473" cy="477054"/>
            </a:xfrm>
            <a:prstGeom prst="rect">
              <a:avLst/>
            </a:prstGeom>
            <a:noFill/>
            <a:ln w="9525">
              <a:noFill/>
              <a:miter lim="800000"/>
              <a:headEnd/>
              <a:tailEnd/>
            </a:ln>
          </p:spPr>
          <p:txBody>
            <a:bodyPr wrap="none">
              <a:spAutoFit/>
            </a:bodyPr>
            <a:lstStyle/>
            <a:p>
              <a:r>
                <a:rPr lang="en-US" altLang="ko-KR" sz="2500" b="1" dirty="0">
                  <a:solidFill>
                    <a:srgbClr val="F6943C"/>
                  </a:solidFill>
                  <a:latin typeface="+mj-lt"/>
                  <a:ea typeface="맑은 고딕" pitchFamily="50" charset="-127"/>
                </a:rPr>
                <a:t>03</a:t>
              </a:r>
              <a:endParaRPr lang="ko-KR" altLang="en-US" sz="2500" b="1" dirty="0">
                <a:solidFill>
                  <a:srgbClr val="F6943C"/>
                </a:solidFill>
                <a:latin typeface="+mj-lt"/>
                <a:ea typeface="맑은 고딕" pitchFamily="50" charset="-127"/>
              </a:endParaRPr>
            </a:p>
          </p:txBody>
        </p:sp>
        <p:cxnSp>
          <p:nvCxnSpPr>
            <p:cNvPr id="60" name="직선 연결선 59"/>
            <p:cNvCxnSpPr/>
            <p:nvPr/>
          </p:nvCxnSpPr>
          <p:spPr>
            <a:xfrm>
              <a:off x="1295202" y="3372042"/>
              <a:ext cx="0" cy="501859"/>
            </a:xfrm>
            <a:prstGeom prst="line">
              <a:avLst/>
            </a:prstGeom>
            <a:ln w="38100">
              <a:solidFill>
                <a:srgbClr val="FFBB40"/>
              </a:solidFill>
              <a:prstDash val="sysDot"/>
            </a:ln>
          </p:spPr>
          <p:style>
            <a:lnRef idx="1">
              <a:schemeClr val="accent1"/>
            </a:lnRef>
            <a:fillRef idx="0">
              <a:schemeClr val="accent1"/>
            </a:fillRef>
            <a:effectRef idx="0">
              <a:schemeClr val="accent1"/>
            </a:effectRef>
            <a:fontRef idx="minor">
              <a:schemeClr val="tx1"/>
            </a:fontRef>
          </p:style>
        </p:cxnSp>
      </p:grpSp>
      <p:grpSp>
        <p:nvGrpSpPr>
          <p:cNvPr id="5" name="그룹 4"/>
          <p:cNvGrpSpPr/>
          <p:nvPr/>
        </p:nvGrpSpPr>
        <p:grpSpPr>
          <a:xfrm>
            <a:off x="611560" y="4169657"/>
            <a:ext cx="3528392" cy="590069"/>
            <a:chOff x="611560" y="4169657"/>
            <a:chExt cx="3852292" cy="590069"/>
          </a:xfrm>
        </p:grpSpPr>
        <p:sp>
          <p:nvSpPr>
            <p:cNvPr id="67" name="Text Box 5"/>
            <p:cNvSpPr txBox="1">
              <a:spLocks noChangeArrowheads="1"/>
            </p:cNvSpPr>
            <p:nvPr/>
          </p:nvSpPr>
          <p:spPr bwMode="auto">
            <a:xfrm>
              <a:off x="1295203" y="4169657"/>
              <a:ext cx="2952750" cy="338554"/>
            </a:xfrm>
            <a:prstGeom prst="rect">
              <a:avLst/>
            </a:prstGeom>
            <a:noFill/>
            <a:ln w="9525">
              <a:noFill/>
              <a:miter lim="800000"/>
              <a:headEnd/>
              <a:tailEnd/>
            </a:ln>
          </p:spPr>
          <p:txBody>
            <a:bodyPr>
              <a:spAutoFit/>
            </a:bodyPr>
            <a:lstStyle/>
            <a:p>
              <a:pPr>
                <a:defRPr/>
              </a:pPr>
              <a:r>
                <a:rPr lang="en-US" altLang="ko-KR" sz="1600" b="1" dirty="0">
                  <a:solidFill>
                    <a:schemeClr val="bg1"/>
                  </a:solidFill>
                  <a:latin typeface="+mj-lt"/>
                  <a:ea typeface="맑은 고딕" pitchFamily="50" charset="-127"/>
                </a:rPr>
                <a:t>Output</a:t>
              </a:r>
              <a:r>
                <a:rPr lang="en-US" altLang="ko-KR" sz="1400" b="1" dirty="0">
                  <a:solidFill>
                    <a:schemeClr val="bg1"/>
                  </a:solidFill>
                  <a:latin typeface="+mj-lt"/>
                  <a:ea typeface="맑은 고딕" pitchFamily="50" charset="-127"/>
                </a:rPr>
                <a:t> </a:t>
              </a:r>
            </a:p>
          </p:txBody>
        </p:sp>
        <p:sp>
          <p:nvSpPr>
            <p:cNvPr id="68" name="Text Box 11"/>
            <p:cNvSpPr txBox="1">
              <a:spLocks noChangeArrowheads="1"/>
            </p:cNvSpPr>
            <p:nvPr/>
          </p:nvSpPr>
          <p:spPr bwMode="auto">
            <a:xfrm>
              <a:off x="1295203" y="4497396"/>
              <a:ext cx="3168649" cy="246221"/>
            </a:xfrm>
            <a:prstGeom prst="rect">
              <a:avLst/>
            </a:prstGeom>
            <a:noFill/>
            <a:ln w="9525">
              <a:noFill/>
              <a:miter lim="800000"/>
              <a:headEnd/>
              <a:tailEnd/>
            </a:ln>
            <a:effectLst/>
          </p:spPr>
          <p:txBody>
            <a:bodyPr anchor="ctr">
              <a:spAutoFit/>
            </a:bodyPr>
            <a:lstStyle/>
            <a:p>
              <a:pPr>
                <a:lnSpc>
                  <a:spcPts val="1200"/>
                </a:lnSpc>
                <a:defRPr/>
              </a:pPr>
              <a:r>
                <a:rPr lang="en-US" altLang="ko-KR" sz="1100" dirty="0">
                  <a:solidFill>
                    <a:schemeClr val="bg1"/>
                  </a:solidFill>
                  <a:latin typeface="+mj-lt"/>
                  <a:ea typeface="맑은 고딕" pitchFamily="50" charset="-127"/>
                  <a:cs typeface="굴림" pitchFamily="50" charset="-127"/>
                </a:rPr>
                <a:t>Screen shots and code</a:t>
              </a:r>
            </a:p>
          </p:txBody>
        </p:sp>
        <p:sp>
          <p:nvSpPr>
            <p:cNvPr id="69" name="TextBox 13"/>
            <p:cNvSpPr txBox="1">
              <a:spLocks noChangeArrowheads="1"/>
            </p:cNvSpPr>
            <p:nvPr/>
          </p:nvSpPr>
          <p:spPr bwMode="auto">
            <a:xfrm>
              <a:off x="611560" y="4177595"/>
              <a:ext cx="508473" cy="477054"/>
            </a:xfrm>
            <a:prstGeom prst="rect">
              <a:avLst/>
            </a:prstGeom>
            <a:noFill/>
            <a:ln w="9525">
              <a:noFill/>
              <a:miter lim="800000"/>
              <a:headEnd/>
              <a:tailEnd/>
            </a:ln>
          </p:spPr>
          <p:txBody>
            <a:bodyPr wrap="none">
              <a:spAutoFit/>
            </a:bodyPr>
            <a:lstStyle/>
            <a:p>
              <a:r>
                <a:rPr lang="en-US" altLang="ko-KR" sz="2500" b="1" dirty="0">
                  <a:solidFill>
                    <a:srgbClr val="FFBB40"/>
                  </a:solidFill>
                  <a:latin typeface="+mj-lt"/>
                  <a:ea typeface="맑은 고딕" pitchFamily="50" charset="-127"/>
                </a:rPr>
                <a:t>04</a:t>
              </a:r>
              <a:endParaRPr lang="ko-KR" altLang="en-US" sz="2500" b="1" dirty="0">
                <a:solidFill>
                  <a:srgbClr val="FFBB40"/>
                </a:solidFill>
                <a:latin typeface="+mj-lt"/>
                <a:ea typeface="맑은 고딕" pitchFamily="50" charset="-127"/>
              </a:endParaRPr>
            </a:p>
          </p:txBody>
        </p:sp>
        <p:cxnSp>
          <p:nvCxnSpPr>
            <p:cNvPr id="66" name="직선 연결선 65"/>
            <p:cNvCxnSpPr/>
            <p:nvPr/>
          </p:nvCxnSpPr>
          <p:spPr>
            <a:xfrm>
              <a:off x="1295202" y="4257867"/>
              <a:ext cx="0" cy="501859"/>
            </a:xfrm>
            <a:prstGeom prst="line">
              <a:avLst/>
            </a:prstGeom>
            <a:ln w="38100">
              <a:solidFill>
                <a:srgbClr val="FFBB40"/>
              </a:solidFill>
              <a:prstDash val="sysDot"/>
            </a:ln>
          </p:spPr>
          <p:style>
            <a:lnRef idx="1">
              <a:schemeClr val="accent1"/>
            </a:lnRef>
            <a:fillRef idx="0">
              <a:schemeClr val="accent1"/>
            </a:fillRef>
            <a:effectRef idx="0">
              <a:schemeClr val="accent1"/>
            </a:effectRef>
            <a:fontRef idx="minor">
              <a:schemeClr val="tx1"/>
            </a:fontRef>
          </p:style>
        </p:cxnSp>
      </p:grpSp>
      <p:grpSp>
        <p:nvGrpSpPr>
          <p:cNvPr id="6" name="그룹 5"/>
          <p:cNvGrpSpPr/>
          <p:nvPr/>
        </p:nvGrpSpPr>
        <p:grpSpPr>
          <a:xfrm>
            <a:off x="611560" y="5040611"/>
            <a:ext cx="3528392" cy="580663"/>
            <a:chOff x="611560" y="5040611"/>
            <a:chExt cx="3852292" cy="580663"/>
          </a:xfrm>
        </p:grpSpPr>
        <p:sp>
          <p:nvSpPr>
            <p:cNvPr id="75" name="Text Box 5"/>
            <p:cNvSpPr txBox="1">
              <a:spLocks noChangeArrowheads="1"/>
            </p:cNvSpPr>
            <p:nvPr/>
          </p:nvSpPr>
          <p:spPr bwMode="auto">
            <a:xfrm>
              <a:off x="1295203" y="5040611"/>
              <a:ext cx="2952750" cy="369332"/>
            </a:xfrm>
            <a:prstGeom prst="rect">
              <a:avLst/>
            </a:prstGeom>
            <a:noFill/>
            <a:ln w="9525">
              <a:noFill/>
              <a:miter lim="800000"/>
              <a:headEnd/>
              <a:tailEnd/>
            </a:ln>
          </p:spPr>
          <p:txBody>
            <a:bodyPr>
              <a:spAutoFit/>
            </a:bodyPr>
            <a:lstStyle/>
            <a:p>
              <a:pPr>
                <a:defRPr/>
              </a:pPr>
              <a:r>
                <a:rPr lang="en-US" altLang="ko-KR" b="1" dirty="0">
                  <a:solidFill>
                    <a:schemeClr val="bg1"/>
                  </a:solidFill>
                  <a:latin typeface="+mj-lt"/>
                  <a:ea typeface="맑은 고딕" pitchFamily="50" charset="-127"/>
                </a:rPr>
                <a:t>Future Improvements</a:t>
              </a:r>
              <a:endParaRPr lang="en-US" altLang="ko-KR" sz="1400" b="1" dirty="0">
                <a:solidFill>
                  <a:schemeClr val="bg1"/>
                </a:solidFill>
                <a:latin typeface="+mj-lt"/>
                <a:ea typeface="맑은 고딕" pitchFamily="50" charset="-127"/>
              </a:endParaRPr>
            </a:p>
          </p:txBody>
        </p:sp>
        <p:sp>
          <p:nvSpPr>
            <p:cNvPr id="76" name="Text Box 11"/>
            <p:cNvSpPr txBox="1">
              <a:spLocks noChangeArrowheads="1"/>
            </p:cNvSpPr>
            <p:nvPr/>
          </p:nvSpPr>
          <p:spPr bwMode="auto">
            <a:xfrm>
              <a:off x="1295203" y="5368350"/>
              <a:ext cx="3168649" cy="246221"/>
            </a:xfrm>
            <a:prstGeom prst="rect">
              <a:avLst/>
            </a:prstGeom>
            <a:noFill/>
            <a:ln w="9525">
              <a:noFill/>
              <a:miter lim="800000"/>
              <a:headEnd/>
              <a:tailEnd/>
            </a:ln>
            <a:effectLst/>
          </p:spPr>
          <p:txBody>
            <a:bodyPr anchor="ctr">
              <a:spAutoFit/>
            </a:bodyPr>
            <a:lstStyle/>
            <a:p>
              <a:pPr>
                <a:lnSpc>
                  <a:spcPts val="1200"/>
                </a:lnSpc>
                <a:defRPr/>
              </a:pPr>
              <a:r>
                <a:rPr lang="en-US" altLang="ko-KR" sz="1200" dirty="0">
                  <a:solidFill>
                    <a:schemeClr val="bg1"/>
                  </a:solidFill>
                  <a:latin typeface="+mj-lt"/>
                  <a:ea typeface="맑은 고딕" pitchFamily="50" charset="-127"/>
                  <a:cs typeface="굴림" pitchFamily="50" charset="-127"/>
                </a:rPr>
                <a:t>Adding new / different features</a:t>
              </a:r>
              <a:r>
                <a:rPr lang="en-US" altLang="ko-KR" sz="1100" dirty="0">
                  <a:solidFill>
                    <a:schemeClr val="bg1"/>
                  </a:solidFill>
                  <a:latin typeface="+mj-lt"/>
                  <a:ea typeface="맑은 고딕" pitchFamily="50" charset="-127"/>
                  <a:cs typeface="굴림" pitchFamily="50" charset="-127"/>
                </a:rPr>
                <a:t> </a:t>
              </a:r>
            </a:p>
          </p:txBody>
        </p:sp>
        <p:sp>
          <p:nvSpPr>
            <p:cNvPr id="77" name="TextBox 13"/>
            <p:cNvSpPr txBox="1">
              <a:spLocks noChangeArrowheads="1"/>
            </p:cNvSpPr>
            <p:nvPr/>
          </p:nvSpPr>
          <p:spPr bwMode="auto">
            <a:xfrm>
              <a:off x="611560" y="5048549"/>
              <a:ext cx="508473" cy="477054"/>
            </a:xfrm>
            <a:prstGeom prst="rect">
              <a:avLst/>
            </a:prstGeom>
            <a:noFill/>
            <a:ln w="9525">
              <a:noFill/>
              <a:miter lim="800000"/>
              <a:headEnd/>
              <a:tailEnd/>
            </a:ln>
          </p:spPr>
          <p:txBody>
            <a:bodyPr wrap="none">
              <a:spAutoFit/>
            </a:bodyPr>
            <a:lstStyle/>
            <a:p>
              <a:r>
                <a:rPr lang="en-US" altLang="ko-KR" sz="2500" b="1" dirty="0">
                  <a:solidFill>
                    <a:srgbClr val="F6943C"/>
                  </a:solidFill>
                  <a:latin typeface="+mj-lt"/>
                  <a:ea typeface="맑은 고딕" pitchFamily="50" charset="-127"/>
                </a:rPr>
                <a:t>05</a:t>
              </a:r>
              <a:endParaRPr lang="ko-KR" altLang="en-US" sz="2500" b="1" dirty="0">
                <a:solidFill>
                  <a:srgbClr val="F6943C"/>
                </a:solidFill>
                <a:latin typeface="+mj-lt"/>
                <a:ea typeface="맑은 고딕" pitchFamily="50" charset="-127"/>
              </a:endParaRPr>
            </a:p>
          </p:txBody>
        </p:sp>
        <p:cxnSp>
          <p:nvCxnSpPr>
            <p:cNvPr id="74" name="직선 연결선 73"/>
            <p:cNvCxnSpPr/>
            <p:nvPr/>
          </p:nvCxnSpPr>
          <p:spPr>
            <a:xfrm>
              <a:off x="1295202" y="5119415"/>
              <a:ext cx="0" cy="501859"/>
            </a:xfrm>
            <a:prstGeom prst="line">
              <a:avLst/>
            </a:prstGeom>
            <a:ln w="38100">
              <a:solidFill>
                <a:srgbClr val="FFBB40"/>
              </a:solidFill>
              <a:prstDash val="sysDot"/>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sz="2800" dirty="0"/>
              <a:t>INTRODUCTION</a:t>
            </a:r>
            <a:endParaRPr lang="ko-KR" altLang="en-US" dirty="0"/>
          </a:p>
        </p:txBody>
      </p:sp>
      <p:sp>
        <p:nvSpPr>
          <p:cNvPr id="37" name="내용 개체 틀 36"/>
          <p:cNvSpPr>
            <a:spLocks noGrp="1"/>
          </p:cNvSpPr>
          <p:nvPr>
            <p:ph idx="1"/>
          </p:nvPr>
        </p:nvSpPr>
        <p:spPr/>
        <p:txBody>
          <a:bodyPr>
            <a:normAutofit/>
          </a:bodyPr>
          <a:lstStyle/>
          <a:p>
            <a:endParaRPr lang="en-US" altLang="ko-KR" dirty="0"/>
          </a:p>
          <a:p>
            <a:r>
              <a:rPr lang="en-US" altLang="ko-KR" dirty="0"/>
              <a:t>The customers of today are not only attracted because placing an order online is very convenient but also because they have visibility into the items offered, price and extremely simplified navigation for the order.</a:t>
            </a:r>
          </a:p>
          <a:p>
            <a:endParaRPr lang="en-US" altLang="ko-KR" dirty="0"/>
          </a:p>
          <a:p>
            <a:r>
              <a:rPr lang="en-US" altLang="ko-KR" dirty="0"/>
              <a:t>Online ordering system here, greatly simplifies the ordering process for both the customer and the restaurant. </a:t>
            </a:r>
          </a:p>
          <a:p>
            <a:r>
              <a:rPr lang="en-US" altLang="ko-KR" dirty="0"/>
              <a:t>System presents an interactive and up-to-date menu with all available options in an easy-to-use manner.</a:t>
            </a:r>
          </a:p>
          <a:p>
            <a:endParaRPr lang="en-US" altLang="ko-KR" dirty="0"/>
          </a:p>
          <a:p>
            <a:r>
              <a:rPr lang="en-US" altLang="ko-KR" dirty="0"/>
              <a:t>Customer can view all the order details in the cart before checking out.</a:t>
            </a:r>
          </a:p>
          <a:p>
            <a:endParaRPr lang="en-US" altLang="ko-KR" dirty="0"/>
          </a:p>
          <a:p>
            <a:r>
              <a:rPr lang="en-US" altLang="ko-KR" dirty="0"/>
              <a:t>Once the order is placed it is entered in the data-structure.</a:t>
            </a:r>
          </a:p>
          <a:p>
            <a:r>
              <a:rPr lang="en-US" altLang="ko-KR" dirty="0"/>
              <a:t>This allows Restaurant Employees to quickly go  through the orders as they are received and process all orders efficiently and effectively with minimal delays and confusion.</a:t>
            </a:r>
            <a:endParaRPr lang="ko-KR"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B1ADB-B551-41CD-9F70-9733D0306A6E}"/>
              </a:ext>
            </a:extLst>
          </p:cNvPr>
          <p:cNvSpPr>
            <a:spLocks noGrp="1"/>
          </p:cNvSpPr>
          <p:nvPr>
            <p:ph type="title"/>
          </p:nvPr>
        </p:nvSpPr>
        <p:spPr/>
        <p:txBody>
          <a:bodyPr/>
          <a:lstStyle/>
          <a:p>
            <a:r>
              <a:rPr lang="en-US" dirty="0"/>
              <a:t>IMPLEMENTATION</a:t>
            </a:r>
          </a:p>
        </p:txBody>
      </p:sp>
      <p:sp>
        <p:nvSpPr>
          <p:cNvPr id="3" name="Content Placeholder 2">
            <a:extLst>
              <a:ext uri="{FF2B5EF4-FFF2-40B4-BE49-F238E27FC236}">
                <a16:creationId xmlns:a16="http://schemas.microsoft.com/office/drawing/2014/main" id="{07A71680-71E3-4884-973C-A658BE3B9B77}"/>
              </a:ext>
            </a:extLst>
          </p:cNvPr>
          <p:cNvSpPr>
            <a:spLocks noGrp="1"/>
          </p:cNvSpPr>
          <p:nvPr>
            <p:ph idx="1"/>
          </p:nvPr>
        </p:nvSpPr>
        <p:spPr/>
        <p:txBody>
          <a:bodyPr/>
          <a:lstStyle/>
          <a:p>
            <a:r>
              <a:rPr lang="en-US" dirty="0"/>
              <a:t>I have used Queue Data Structure for the implementation of our project.</a:t>
            </a:r>
          </a:p>
          <a:p>
            <a:r>
              <a:rPr lang="en-US" dirty="0"/>
              <a:t>Queue uses FIFO (First In First Out) structure, here the order that is placed first will be served first and so on. </a:t>
            </a:r>
          </a:p>
          <a:p>
            <a:r>
              <a:rPr lang="en-US" dirty="0"/>
              <a:t>I have used functions of Queue such as Enqueue and Dequeue for adding and 	</a:t>
            </a:r>
          </a:p>
          <a:p>
            <a:r>
              <a:rPr lang="en-US" dirty="0"/>
              <a:t>removing from the queue.</a:t>
            </a:r>
          </a:p>
          <a:p>
            <a:endParaRPr lang="en-US" dirty="0"/>
          </a:p>
        </p:txBody>
      </p:sp>
      <p:pic>
        <p:nvPicPr>
          <p:cNvPr id="4" name="Picture 3" descr="Text&#10;&#10;Description automatically generated">
            <a:extLst>
              <a:ext uri="{FF2B5EF4-FFF2-40B4-BE49-F238E27FC236}">
                <a16:creationId xmlns:a16="http://schemas.microsoft.com/office/drawing/2014/main" id="{44AC0236-32A4-46DD-A007-CCC98EF94F80}"/>
              </a:ext>
            </a:extLst>
          </p:cNvPr>
          <p:cNvPicPr>
            <a:picLocks noChangeAspect="1"/>
          </p:cNvPicPr>
          <p:nvPr/>
        </p:nvPicPr>
        <p:blipFill>
          <a:blip r:embed="rId2"/>
          <a:stretch>
            <a:fillRect/>
          </a:stretch>
        </p:blipFill>
        <p:spPr>
          <a:xfrm>
            <a:off x="1357000" y="2852936"/>
            <a:ext cx="6217920" cy="3670300"/>
          </a:xfrm>
          <a:prstGeom prst="rect">
            <a:avLst/>
          </a:prstGeom>
        </p:spPr>
      </p:pic>
    </p:spTree>
    <p:extLst>
      <p:ext uri="{BB962C8B-B14F-4D97-AF65-F5344CB8AC3E}">
        <p14:creationId xmlns:p14="http://schemas.microsoft.com/office/powerpoint/2010/main" val="3658658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13E40-38EE-44A4-95ED-E21A8091FCA2}"/>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89AAF7BF-6697-4A86-89BA-73CBC8B84243}"/>
              </a:ext>
            </a:extLst>
          </p:cNvPr>
          <p:cNvSpPr>
            <a:spLocks noGrp="1"/>
          </p:cNvSpPr>
          <p:nvPr>
            <p:ph idx="1"/>
          </p:nvPr>
        </p:nvSpPr>
        <p:spPr/>
        <p:txBody>
          <a:bodyPr/>
          <a:lstStyle/>
          <a:p>
            <a:r>
              <a:rPr lang="en-US" dirty="0"/>
              <a:t>I have used four Queues for our project.</a:t>
            </a:r>
          </a:p>
          <a:p>
            <a:r>
              <a:rPr lang="en-US" dirty="0"/>
              <a:t>Each queue stores different data</a:t>
            </a:r>
          </a:p>
          <a:p>
            <a:endParaRPr lang="en-US" dirty="0"/>
          </a:p>
          <a:p>
            <a:r>
              <a:rPr lang="en-US" dirty="0"/>
              <a:t>Queue 1 stores Name of the order</a:t>
            </a:r>
          </a:p>
          <a:p>
            <a:r>
              <a:rPr lang="en-US" dirty="0"/>
              <a:t>Queue 2 stores Quantity of the order</a:t>
            </a:r>
          </a:p>
          <a:p>
            <a:r>
              <a:rPr lang="en-US" dirty="0"/>
              <a:t>Queue 3 stores Price of the order</a:t>
            </a:r>
          </a:p>
          <a:p>
            <a:r>
              <a:rPr lang="en-US" dirty="0"/>
              <a:t>Queue 4 stores Final Price of the order</a:t>
            </a:r>
          </a:p>
          <a:p>
            <a:endParaRPr lang="en-US" dirty="0"/>
          </a:p>
          <a:p>
            <a:r>
              <a:rPr lang="en-US" dirty="0"/>
              <a:t>Each of the Queue, enqueues the new element / detail of the order in the respective 	Queues.</a:t>
            </a:r>
          </a:p>
          <a:p>
            <a:endParaRPr lang="en-US" dirty="0"/>
          </a:p>
        </p:txBody>
      </p:sp>
      <p:pic>
        <p:nvPicPr>
          <p:cNvPr id="5" name="Picture 4" descr="Text&#10;&#10;Description automatically generated">
            <a:extLst>
              <a:ext uri="{FF2B5EF4-FFF2-40B4-BE49-F238E27FC236}">
                <a16:creationId xmlns:a16="http://schemas.microsoft.com/office/drawing/2014/main" id="{70E6E416-6AC1-47D4-8D26-326CE31D60B3}"/>
              </a:ext>
            </a:extLst>
          </p:cNvPr>
          <p:cNvPicPr>
            <a:picLocks noChangeAspect="1"/>
          </p:cNvPicPr>
          <p:nvPr/>
        </p:nvPicPr>
        <p:blipFill>
          <a:blip r:embed="rId2"/>
          <a:stretch>
            <a:fillRect/>
          </a:stretch>
        </p:blipFill>
        <p:spPr>
          <a:xfrm>
            <a:off x="2195736" y="4437112"/>
            <a:ext cx="5113020" cy="1381884"/>
          </a:xfrm>
          <a:prstGeom prst="rect">
            <a:avLst/>
          </a:prstGeom>
        </p:spPr>
      </p:pic>
    </p:spTree>
    <p:extLst>
      <p:ext uri="{BB962C8B-B14F-4D97-AF65-F5344CB8AC3E}">
        <p14:creationId xmlns:p14="http://schemas.microsoft.com/office/powerpoint/2010/main" val="2488625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A7ECA-8ACE-43A5-BEA9-5FB3A82CCA8A}"/>
              </a:ext>
            </a:extLst>
          </p:cNvPr>
          <p:cNvSpPr>
            <a:spLocks noGrp="1"/>
          </p:cNvSpPr>
          <p:nvPr>
            <p:ph type="title"/>
          </p:nvPr>
        </p:nvSpPr>
        <p:spPr/>
        <p:txBody>
          <a:bodyPr/>
          <a:lstStyle/>
          <a:p>
            <a:r>
              <a:rPr lang="en-US" dirty="0"/>
              <a:t>APPLICATIONS</a:t>
            </a:r>
          </a:p>
        </p:txBody>
      </p:sp>
      <p:sp>
        <p:nvSpPr>
          <p:cNvPr id="3" name="Content Placeholder 2">
            <a:extLst>
              <a:ext uri="{FF2B5EF4-FFF2-40B4-BE49-F238E27FC236}">
                <a16:creationId xmlns:a16="http://schemas.microsoft.com/office/drawing/2014/main" id="{3AC9B7E3-E0F6-45E8-9530-007945C34BA4}"/>
              </a:ext>
            </a:extLst>
          </p:cNvPr>
          <p:cNvSpPr>
            <a:spLocks noGrp="1"/>
          </p:cNvSpPr>
          <p:nvPr>
            <p:ph idx="1"/>
          </p:nvPr>
        </p:nvSpPr>
        <p:spPr/>
        <p:txBody>
          <a:bodyPr>
            <a:normAutofit/>
          </a:bodyPr>
          <a:lstStyle/>
          <a:p>
            <a:endParaRPr lang="en-US" dirty="0"/>
          </a:p>
          <a:p>
            <a:endParaRPr lang="en-US" dirty="0"/>
          </a:p>
          <a:p>
            <a:r>
              <a:rPr lang="en-US" sz="1700" dirty="0"/>
              <a:t>There are numerous shops and different brands for foods all around the world.</a:t>
            </a:r>
          </a:p>
          <a:p>
            <a:endParaRPr lang="en-US" sz="1700" dirty="0"/>
          </a:p>
          <a:p>
            <a:endParaRPr lang="en-US" sz="1700" dirty="0"/>
          </a:p>
          <a:p>
            <a:r>
              <a:rPr lang="en-US" sz="1700" dirty="0"/>
              <a:t>Food Ordering System can be used everywhere and, in every shops, from</a:t>
            </a:r>
          </a:p>
          <a:p>
            <a:r>
              <a:rPr lang="en-US" sz="1700" dirty="0"/>
              <a:t> startups /	small shops to large or branded food shops.</a:t>
            </a:r>
          </a:p>
          <a:p>
            <a:endParaRPr lang="en-US" sz="1700" dirty="0"/>
          </a:p>
          <a:p>
            <a:endParaRPr lang="en-US" sz="1700" dirty="0"/>
          </a:p>
          <a:p>
            <a:r>
              <a:rPr lang="en-US" sz="1700" dirty="0"/>
              <a:t>Apart for food ordering system it can also be edited to be used as any other type of ordering. 	</a:t>
            </a:r>
          </a:p>
        </p:txBody>
      </p:sp>
    </p:spTree>
    <p:extLst>
      <p:ext uri="{BB962C8B-B14F-4D97-AF65-F5344CB8AC3E}">
        <p14:creationId xmlns:p14="http://schemas.microsoft.com/office/powerpoint/2010/main" val="2892525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2030987" y="2509443"/>
            <a:ext cx="2749294" cy="1564727"/>
            <a:chOff x="3178447" y="2365814"/>
            <a:chExt cx="2808312" cy="1564727"/>
          </a:xfrm>
        </p:grpSpPr>
        <p:sp>
          <p:nvSpPr>
            <p:cNvPr id="19" name="Text Box 4"/>
            <p:cNvSpPr txBox="1">
              <a:spLocks noChangeArrowheads="1"/>
            </p:cNvSpPr>
            <p:nvPr/>
          </p:nvSpPr>
          <p:spPr bwMode="auto">
            <a:xfrm>
              <a:off x="3271983" y="2365814"/>
              <a:ext cx="2502024" cy="584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algn="ctr" fontAlgn="base">
                <a:spcBef>
                  <a:spcPct val="0"/>
                </a:spcBef>
                <a:spcAft>
                  <a:spcPct val="0"/>
                </a:spcAft>
              </a:pPr>
              <a:r>
                <a:rPr kumimoji="1" lang="en-US" altLang="ko-KR" sz="3200" b="1" dirty="0">
                  <a:solidFill>
                    <a:schemeClr val="bg1"/>
                  </a:solidFill>
                  <a:latin typeface="+mj-lt"/>
                  <a:ea typeface="맑은 고딕" pitchFamily="50" charset="-127"/>
                  <a:cs typeface="굴림" pitchFamily="50" charset="-127"/>
                </a:rPr>
                <a:t>Applications</a:t>
              </a:r>
              <a:endParaRPr kumimoji="1" lang="ko-KR" altLang="ko-KR" sz="3200" b="1" dirty="0">
                <a:solidFill>
                  <a:schemeClr val="bg1"/>
                </a:solidFill>
                <a:latin typeface="+mj-lt"/>
                <a:ea typeface="맑은 고딕" pitchFamily="50" charset="-127"/>
                <a:cs typeface="굴림" pitchFamily="50" charset="-127"/>
              </a:endParaRPr>
            </a:p>
          </p:txBody>
        </p:sp>
        <p:sp>
          <p:nvSpPr>
            <p:cNvPr id="20" name="Text Box 5"/>
            <p:cNvSpPr txBox="1">
              <a:spLocks noChangeArrowheads="1"/>
            </p:cNvSpPr>
            <p:nvPr/>
          </p:nvSpPr>
          <p:spPr bwMode="auto">
            <a:xfrm>
              <a:off x="3178447" y="2853323"/>
              <a:ext cx="2808312" cy="107721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lgn="ctr" fontAlgn="base">
                <a:spcBef>
                  <a:spcPct val="0"/>
                </a:spcBef>
                <a:spcAft>
                  <a:spcPct val="0"/>
                </a:spcAft>
              </a:pPr>
              <a:r>
                <a:rPr kumimoji="1" lang="en-US" altLang="ko-KR" sz="2400" b="1" dirty="0">
                  <a:solidFill>
                    <a:srgbClr val="FFBB40"/>
                  </a:solidFill>
                  <a:latin typeface="+mj-lt"/>
                  <a:ea typeface="맑은 고딕" pitchFamily="50" charset="-127"/>
                  <a:cs typeface="굴림" pitchFamily="50" charset="-127"/>
                </a:rPr>
                <a:t> </a:t>
              </a:r>
              <a:r>
                <a:rPr kumimoji="1" lang="en-US" altLang="ko-KR" sz="2000" b="1" dirty="0">
                  <a:solidFill>
                    <a:srgbClr val="FFBB40"/>
                  </a:solidFill>
                  <a:latin typeface="+mj-lt"/>
                  <a:ea typeface="맑은 고딕" pitchFamily="50" charset="-127"/>
                  <a:cs typeface="굴림" pitchFamily="50" charset="-127"/>
                </a:rPr>
                <a:t>This system can be</a:t>
              </a:r>
            </a:p>
            <a:p>
              <a:pPr lvl="0" algn="ctr" fontAlgn="base">
                <a:spcBef>
                  <a:spcPct val="0"/>
                </a:spcBef>
                <a:spcAft>
                  <a:spcPct val="0"/>
                </a:spcAft>
              </a:pPr>
              <a:r>
                <a:rPr kumimoji="1" lang="en-US" altLang="ko-KR" sz="2000" b="1" dirty="0">
                  <a:solidFill>
                    <a:srgbClr val="FFBB40"/>
                  </a:solidFill>
                  <a:latin typeface="+mj-lt"/>
                  <a:ea typeface="맑은 고딕" pitchFamily="50" charset="-127"/>
                  <a:cs typeface="굴림" pitchFamily="50" charset="-127"/>
                </a:rPr>
                <a:t>used in any part of Food Industry such as,  </a:t>
              </a:r>
            </a:p>
          </p:txBody>
        </p:sp>
      </p:grpSp>
      <p:sp>
        <p:nvSpPr>
          <p:cNvPr id="12" name="Text Box 9"/>
          <p:cNvSpPr txBox="1">
            <a:spLocks noChangeArrowheads="1"/>
          </p:cNvSpPr>
          <p:nvPr/>
        </p:nvSpPr>
        <p:spPr bwMode="auto">
          <a:xfrm>
            <a:off x="4759521" y="2024699"/>
            <a:ext cx="2520280" cy="3021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R="0" indent="-228600" fontAlgn="base">
              <a:lnSpc>
                <a:spcPct val="200000"/>
              </a:lnSpc>
              <a:spcBef>
                <a:spcPct val="0"/>
              </a:spcBef>
              <a:spcAft>
                <a:spcPct val="0"/>
              </a:spcAft>
              <a:buClrTx/>
              <a:buSzTx/>
              <a:buFont typeface="+mj-lt"/>
              <a:buAutoNum type="arabicPeriod"/>
              <a:tabLst/>
            </a:pPr>
            <a:r>
              <a:rPr kumimoji="1" lang="ko-KR" altLang="ko-KR" sz="1400" dirty="0">
                <a:solidFill>
                  <a:srgbClr val="F6943C"/>
                </a:solidFill>
                <a:latin typeface="+mj-lt"/>
                <a:ea typeface="맑은 고딕" pitchFamily="50" charset="-127"/>
                <a:cs typeface="굴림" pitchFamily="50" charset="-127"/>
              </a:rPr>
              <a:t> </a:t>
            </a:r>
            <a:r>
              <a:rPr kumimoji="1" lang="en-US" altLang="ko-KR" sz="1400" dirty="0">
                <a:solidFill>
                  <a:srgbClr val="F6943C"/>
                </a:solidFill>
                <a:latin typeface="+mj-lt"/>
                <a:ea typeface="맑은 고딕" pitchFamily="50" charset="-127"/>
                <a:cs typeface="굴림" pitchFamily="50" charset="-127"/>
              </a:rPr>
              <a:t>Hotels</a:t>
            </a:r>
          </a:p>
          <a:p>
            <a:pPr marR="0" indent="-228600" fontAlgn="base">
              <a:lnSpc>
                <a:spcPct val="200000"/>
              </a:lnSpc>
              <a:spcBef>
                <a:spcPct val="0"/>
              </a:spcBef>
              <a:spcAft>
                <a:spcPct val="0"/>
              </a:spcAft>
              <a:buClrTx/>
              <a:buSzTx/>
              <a:buFont typeface="+mj-lt"/>
              <a:buAutoNum type="arabicPeriod"/>
              <a:tabLst/>
            </a:pPr>
            <a:r>
              <a:rPr kumimoji="1" lang="en-US" altLang="ko-KR" sz="1400" dirty="0">
                <a:solidFill>
                  <a:srgbClr val="F6943C"/>
                </a:solidFill>
                <a:latin typeface="+mj-lt"/>
                <a:ea typeface="맑은 고딕" pitchFamily="50" charset="-127"/>
                <a:cs typeface="굴림" pitchFamily="50" charset="-127"/>
              </a:rPr>
              <a:t> Restaurant</a:t>
            </a:r>
          </a:p>
          <a:p>
            <a:pPr marR="0" indent="-228600" fontAlgn="base">
              <a:lnSpc>
                <a:spcPct val="200000"/>
              </a:lnSpc>
              <a:spcBef>
                <a:spcPct val="0"/>
              </a:spcBef>
              <a:spcAft>
                <a:spcPct val="0"/>
              </a:spcAft>
              <a:buClrTx/>
              <a:buSzTx/>
              <a:buFont typeface="+mj-lt"/>
              <a:buAutoNum type="arabicPeriod"/>
              <a:tabLst/>
            </a:pPr>
            <a:r>
              <a:rPr kumimoji="1" lang="en-US" altLang="ko-KR" sz="1400" dirty="0">
                <a:solidFill>
                  <a:srgbClr val="F6943C"/>
                </a:solidFill>
                <a:latin typeface="+mj-lt"/>
                <a:ea typeface="맑은 고딕" pitchFamily="50" charset="-127"/>
                <a:cs typeface="굴림" pitchFamily="50" charset="-127"/>
              </a:rPr>
              <a:t> Mess</a:t>
            </a:r>
          </a:p>
          <a:p>
            <a:pPr indent="-228600" fontAlgn="base">
              <a:lnSpc>
                <a:spcPct val="200000"/>
              </a:lnSpc>
              <a:spcBef>
                <a:spcPct val="0"/>
              </a:spcBef>
              <a:spcAft>
                <a:spcPct val="0"/>
              </a:spcAft>
              <a:buFont typeface="+mj-lt"/>
              <a:buAutoNum type="arabicPeriod"/>
            </a:pPr>
            <a:r>
              <a:rPr kumimoji="1" lang="en-US" altLang="ko-KR" sz="1400" dirty="0">
                <a:solidFill>
                  <a:srgbClr val="F6943C"/>
                </a:solidFill>
                <a:latin typeface="+mj-lt"/>
                <a:ea typeface="맑은 고딕" pitchFamily="50" charset="-127"/>
                <a:cs typeface="굴림" pitchFamily="50" charset="-127"/>
              </a:rPr>
              <a:t>Canteens</a:t>
            </a:r>
          </a:p>
          <a:p>
            <a:pPr indent="-228600" fontAlgn="base">
              <a:lnSpc>
                <a:spcPct val="200000"/>
              </a:lnSpc>
              <a:spcBef>
                <a:spcPct val="0"/>
              </a:spcBef>
              <a:spcAft>
                <a:spcPct val="0"/>
              </a:spcAft>
              <a:buFont typeface="+mj-lt"/>
              <a:buAutoNum type="arabicPeriod"/>
            </a:pPr>
            <a:r>
              <a:rPr kumimoji="1" lang="en-US" altLang="ko-KR" sz="1400" dirty="0">
                <a:solidFill>
                  <a:srgbClr val="F6943C"/>
                </a:solidFill>
                <a:latin typeface="+mj-lt"/>
                <a:ea typeface="맑은 고딕" pitchFamily="50" charset="-127"/>
                <a:cs typeface="굴림" pitchFamily="50" charset="-127"/>
              </a:rPr>
              <a:t>Food Stores</a:t>
            </a:r>
          </a:p>
          <a:p>
            <a:pPr indent="-228600" fontAlgn="base">
              <a:lnSpc>
                <a:spcPct val="200000"/>
              </a:lnSpc>
              <a:spcBef>
                <a:spcPct val="0"/>
              </a:spcBef>
              <a:spcAft>
                <a:spcPct val="0"/>
              </a:spcAft>
              <a:buFont typeface="+mj-lt"/>
              <a:buAutoNum type="arabicPeriod"/>
            </a:pPr>
            <a:r>
              <a:rPr kumimoji="1" lang="en-US" altLang="ko-KR" sz="1400" dirty="0">
                <a:solidFill>
                  <a:srgbClr val="F6943C"/>
                </a:solidFill>
                <a:latin typeface="+mj-lt"/>
                <a:ea typeface="맑은 고딕" pitchFamily="50" charset="-127"/>
                <a:cs typeface="굴림" pitchFamily="50" charset="-127"/>
              </a:rPr>
              <a:t>Grocery Stores</a:t>
            </a:r>
          </a:p>
          <a:p>
            <a:pPr indent="-228600" fontAlgn="base">
              <a:lnSpc>
                <a:spcPct val="200000"/>
              </a:lnSpc>
              <a:spcBef>
                <a:spcPct val="0"/>
              </a:spcBef>
              <a:spcAft>
                <a:spcPct val="0"/>
              </a:spcAft>
              <a:buFont typeface="+mj-lt"/>
              <a:buAutoNum type="arabicPeriod"/>
            </a:pPr>
            <a:endParaRPr kumimoji="1" lang="en-US" altLang="ko-KR" sz="1300" dirty="0">
              <a:solidFill>
                <a:srgbClr val="F6943C"/>
              </a:solidFill>
              <a:latin typeface="+mj-lt"/>
              <a:ea typeface="맑은 고딕" pitchFamily="50" charset="-127"/>
              <a:cs typeface="굴림" pitchFamily="50" charset="-127"/>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solidFill>
                  <a:schemeClr val="bg1"/>
                </a:solidFill>
              </a:rPr>
              <a:t>OUT</a:t>
            </a:r>
            <a:r>
              <a:rPr lang="en-US" altLang="ko-KR" dirty="0"/>
              <a:t>PUTS</a:t>
            </a:r>
            <a:endParaRPr lang="ko-KR" altLang="en-US" dirty="0"/>
          </a:p>
        </p:txBody>
      </p:sp>
      <p:pic>
        <p:nvPicPr>
          <p:cNvPr id="4" name="Content Placeholder 3">
            <a:extLst>
              <a:ext uri="{FF2B5EF4-FFF2-40B4-BE49-F238E27FC236}">
                <a16:creationId xmlns:a16="http://schemas.microsoft.com/office/drawing/2014/main" id="{6C07EDA0-46C0-4C78-A510-5689E26C18E6}"/>
              </a:ext>
            </a:extLst>
          </p:cNvPr>
          <p:cNvPicPr>
            <a:picLocks noGrp="1" noChangeAspect="1"/>
          </p:cNvPicPr>
          <p:nvPr>
            <p:ph idx="1"/>
          </p:nvPr>
        </p:nvPicPr>
        <p:blipFill>
          <a:blip r:embed="rId2"/>
          <a:stretch>
            <a:fillRect/>
          </a:stretch>
        </p:blipFill>
        <p:spPr>
          <a:xfrm>
            <a:off x="246907" y="1340768"/>
            <a:ext cx="4212156" cy="4598987"/>
          </a:xfrm>
        </p:spPr>
      </p:pic>
      <p:pic>
        <p:nvPicPr>
          <p:cNvPr id="7" name="Picture 6">
            <a:extLst>
              <a:ext uri="{FF2B5EF4-FFF2-40B4-BE49-F238E27FC236}">
                <a16:creationId xmlns:a16="http://schemas.microsoft.com/office/drawing/2014/main" id="{2D39EC24-012A-4DDC-81F7-FDEC80F055C0}"/>
              </a:ext>
            </a:extLst>
          </p:cNvPr>
          <p:cNvPicPr>
            <a:picLocks noChangeAspect="1"/>
          </p:cNvPicPr>
          <p:nvPr/>
        </p:nvPicPr>
        <p:blipFill>
          <a:blip r:embed="rId3"/>
          <a:stretch>
            <a:fillRect/>
          </a:stretch>
        </p:blipFill>
        <p:spPr>
          <a:xfrm>
            <a:off x="4465960" y="1340768"/>
            <a:ext cx="4678040" cy="2728196"/>
          </a:xfrm>
          <a:prstGeom prst="rect">
            <a:avLst/>
          </a:prstGeom>
        </p:spPr>
      </p:pic>
      <p:pic>
        <p:nvPicPr>
          <p:cNvPr id="9" name="Picture 8">
            <a:extLst>
              <a:ext uri="{FF2B5EF4-FFF2-40B4-BE49-F238E27FC236}">
                <a16:creationId xmlns:a16="http://schemas.microsoft.com/office/drawing/2014/main" id="{FE2A965B-CD00-45F4-AC63-4163F41C01F9}"/>
              </a:ext>
            </a:extLst>
          </p:cNvPr>
          <p:cNvPicPr>
            <a:picLocks noChangeAspect="1"/>
          </p:cNvPicPr>
          <p:nvPr/>
        </p:nvPicPr>
        <p:blipFill>
          <a:blip r:embed="rId4"/>
          <a:stretch>
            <a:fillRect/>
          </a:stretch>
        </p:blipFill>
        <p:spPr>
          <a:xfrm>
            <a:off x="4572000" y="4160926"/>
            <a:ext cx="4212156" cy="266201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4AD92-9195-47DD-B89C-4EB43E4081F5}"/>
              </a:ext>
            </a:extLst>
          </p:cNvPr>
          <p:cNvSpPr>
            <a:spLocks noGrp="1"/>
          </p:cNvSpPr>
          <p:nvPr>
            <p:ph type="title"/>
          </p:nvPr>
        </p:nvSpPr>
        <p:spPr/>
        <p:txBody>
          <a:bodyPr/>
          <a:lstStyle/>
          <a:p>
            <a:r>
              <a:rPr lang="en-US" altLang="ko-KR" dirty="0">
                <a:solidFill>
                  <a:schemeClr val="bg1"/>
                </a:solidFill>
              </a:rPr>
              <a:t>OUT</a:t>
            </a:r>
            <a:r>
              <a:rPr lang="en-US" altLang="ko-KR" dirty="0"/>
              <a:t>PUTS</a:t>
            </a:r>
            <a:endParaRPr lang="en-US" dirty="0"/>
          </a:p>
        </p:txBody>
      </p:sp>
      <p:sp>
        <p:nvSpPr>
          <p:cNvPr id="3" name="Content Placeholder 2">
            <a:extLst>
              <a:ext uri="{FF2B5EF4-FFF2-40B4-BE49-F238E27FC236}">
                <a16:creationId xmlns:a16="http://schemas.microsoft.com/office/drawing/2014/main" id="{787F69CC-FEB6-4645-B0B0-19662FF231A7}"/>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7BE92D46-AB43-4D3F-8972-4C3E0AEC2FA7}"/>
              </a:ext>
            </a:extLst>
          </p:cNvPr>
          <p:cNvPicPr>
            <a:picLocks noChangeAspect="1"/>
          </p:cNvPicPr>
          <p:nvPr/>
        </p:nvPicPr>
        <p:blipFill>
          <a:blip r:embed="rId2"/>
          <a:stretch>
            <a:fillRect/>
          </a:stretch>
        </p:blipFill>
        <p:spPr>
          <a:xfrm>
            <a:off x="0" y="1772816"/>
            <a:ext cx="9144000" cy="3433666"/>
          </a:xfrm>
          <a:prstGeom prst="rect">
            <a:avLst/>
          </a:prstGeom>
        </p:spPr>
      </p:pic>
      <p:pic>
        <p:nvPicPr>
          <p:cNvPr id="9" name="Picture 8">
            <a:extLst>
              <a:ext uri="{FF2B5EF4-FFF2-40B4-BE49-F238E27FC236}">
                <a16:creationId xmlns:a16="http://schemas.microsoft.com/office/drawing/2014/main" id="{479294DC-93E4-46C6-8974-04FDA511A365}"/>
              </a:ext>
            </a:extLst>
          </p:cNvPr>
          <p:cNvPicPr>
            <a:picLocks noChangeAspect="1"/>
          </p:cNvPicPr>
          <p:nvPr/>
        </p:nvPicPr>
        <p:blipFill>
          <a:blip r:embed="rId3"/>
          <a:stretch>
            <a:fillRect/>
          </a:stretch>
        </p:blipFill>
        <p:spPr>
          <a:xfrm>
            <a:off x="1703470" y="5206482"/>
            <a:ext cx="5524979" cy="1104996"/>
          </a:xfrm>
          <a:prstGeom prst="rect">
            <a:avLst/>
          </a:prstGeom>
        </p:spPr>
      </p:pic>
    </p:spTree>
    <p:extLst>
      <p:ext uri="{BB962C8B-B14F-4D97-AF65-F5344CB8AC3E}">
        <p14:creationId xmlns:p14="http://schemas.microsoft.com/office/powerpoint/2010/main" val="3490657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11205</TotalTime>
  <Words>564</Words>
  <Application>Microsoft Office PowerPoint</Application>
  <PresentationFormat>On-screen Show (4:3)</PresentationFormat>
  <Paragraphs>93</Paragraphs>
  <Slides>12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맑은 고딕</vt:lpstr>
      <vt:lpstr>Calibri Light</vt:lpstr>
      <vt:lpstr>Wingdings</vt:lpstr>
      <vt:lpstr>굴림체</vt:lpstr>
      <vt:lpstr>Arial</vt:lpstr>
      <vt:lpstr>Calibri</vt:lpstr>
      <vt:lpstr>Office 테마</vt:lpstr>
      <vt:lpstr>Food Ordering System  </vt:lpstr>
      <vt:lpstr>PowerPoint Presentation</vt:lpstr>
      <vt:lpstr>INTRODUCTION</vt:lpstr>
      <vt:lpstr>IMPLEMENTATION</vt:lpstr>
      <vt:lpstr>METHODOLOGY</vt:lpstr>
      <vt:lpstr>APPLICATIONS</vt:lpstr>
      <vt:lpstr>PowerPoint Presentation</vt:lpstr>
      <vt:lpstr>OUTPUTS</vt:lpstr>
      <vt:lpstr>OUTPUTS</vt:lpstr>
      <vt:lpstr>CODE</vt:lpstr>
      <vt:lpstr>FUTURE IMPROVEMENTS</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200901029</cp:lastModifiedBy>
  <cp:revision>10</cp:revision>
  <dcterms:created xsi:type="dcterms:W3CDTF">2010-02-01T08:03:16Z</dcterms:created>
  <dcterms:modified xsi:type="dcterms:W3CDTF">2022-10-01T12:47:08Z</dcterms:modified>
  <cp:category>www.slidemembers.com</cp:category>
</cp:coreProperties>
</file>